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9"/>
  </p:handoutMasterIdLst>
  <p:sldIdLst>
    <p:sldId id="256" r:id="rId2"/>
    <p:sldId id="388" r:id="rId3"/>
    <p:sldId id="389" r:id="rId4"/>
    <p:sldId id="404" r:id="rId5"/>
    <p:sldId id="405" r:id="rId6"/>
    <p:sldId id="410" r:id="rId7"/>
    <p:sldId id="411" r:id="rId8"/>
    <p:sldId id="413" r:id="rId9"/>
    <p:sldId id="407" r:id="rId10"/>
    <p:sldId id="427" r:id="rId11"/>
    <p:sldId id="433" r:id="rId12"/>
    <p:sldId id="434" r:id="rId13"/>
    <p:sldId id="428" r:id="rId14"/>
    <p:sldId id="431" r:id="rId15"/>
    <p:sldId id="415" r:id="rId16"/>
    <p:sldId id="432" r:id="rId17"/>
    <p:sldId id="39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86" y="22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7A995-261F-D647-AA41-750A47C50B49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D7E8A-BF46-7448-BA28-4F9990997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66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WW_GrayPPPinside.psd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Horizontal2cNew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1366" y="426011"/>
            <a:ext cx="2435337" cy="5196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Files\UW%20Whitewater\Career%20Handouts\Resume%20Interview%20Networking\Resume%20Cover%20Letter\Resumes%20By%20Career%20Cluster%20&amp;%20General\IT%20Technology\Sample%20CS%20Resume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w.edu/career-and-leadership-development/career-resources/resum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w.edu/career-and-leadership-development/career-resources/cover-letter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iaccarig@uww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w.edu/care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ume-resource.com/resume-power-verbs-synonym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hackcareer.com/bullet-poin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WW_GrayPPP.ps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Vertical2cNe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2758" y="4798560"/>
            <a:ext cx="2323376" cy="12634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9771" y="1703592"/>
            <a:ext cx="74448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orbel" panose="020B0503020204020204" pitchFamily="34" charset="0"/>
              </a:rPr>
              <a:t>Resume &amp; Cover Letter </a:t>
            </a:r>
            <a:r>
              <a:rPr lang="en-US" sz="3600" b="1" dirty="0" smtClean="0">
                <a:latin typeface="Corbel" panose="020B0503020204020204" pitchFamily="34" charset="0"/>
              </a:rPr>
              <a:t>Tips for Computer Science </a:t>
            </a:r>
            <a:endParaRPr lang="en-US" sz="3600" b="1" dirty="0" smtClean="0">
              <a:latin typeface="Corbel" panose="020B0503020204020204" pitchFamily="34" charset="0"/>
            </a:endParaRPr>
          </a:p>
          <a:p>
            <a:pPr algn="ctr"/>
            <a:endParaRPr lang="en-US" sz="3600" dirty="0">
              <a:latin typeface="Corbel" panose="020B0503020204020204" pitchFamily="34" charset="0"/>
              <a:cs typeface="Trajan Pro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2854" y="3370990"/>
            <a:ext cx="5743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rbel"/>
                <a:cs typeface="Corbel"/>
              </a:rPr>
              <a:t> Greg Iaccarino</a:t>
            </a:r>
          </a:p>
          <a:p>
            <a:pPr algn="ctr"/>
            <a:r>
              <a:rPr lang="en-US" dirty="0" smtClean="0">
                <a:latin typeface="Corbel"/>
                <a:cs typeface="Corbel"/>
              </a:rPr>
              <a:t>Career Counselor (L&amp;S)</a:t>
            </a:r>
          </a:p>
          <a:p>
            <a:pPr algn="ctr"/>
            <a:r>
              <a:rPr lang="en-US" dirty="0" smtClean="0">
                <a:latin typeface="Corbel"/>
                <a:cs typeface="Corbel"/>
              </a:rPr>
              <a:t>Career &amp; Leadership Development</a:t>
            </a:r>
            <a:endParaRPr lang="en-US" dirty="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Resume Bullet Points &amp; Lines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Resume Bullet Points &amp; Descriptive Lines</a:t>
            </a:r>
          </a:p>
          <a:p>
            <a:pPr marL="0" indent="0" algn="ctr">
              <a:buNone/>
            </a:pPr>
            <a:r>
              <a:rPr lang="en-US" sz="2000" i="1" dirty="0">
                <a:latin typeface="Corbel" panose="020B0503020204020204" pitchFamily="34" charset="0"/>
              </a:rPr>
              <a:t>The goal is to be as specific as possible when describing your experiences! </a:t>
            </a:r>
          </a:p>
          <a:p>
            <a:pPr algn="ctr">
              <a:buNone/>
            </a:pPr>
            <a:endParaRPr lang="en-US" sz="1600" dirty="0">
              <a:latin typeface="Corbel" panose="020B0503020204020204" pitchFamily="34" charset="0"/>
            </a:endParaRPr>
          </a:p>
          <a:p>
            <a:r>
              <a:rPr lang="en-US" sz="2000" dirty="0" smtClean="0">
                <a:latin typeface="Corbel" panose="020B0503020204020204" pitchFamily="34" charset="0"/>
              </a:rPr>
              <a:t>Good:  Wrote Press Releases</a:t>
            </a:r>
          </a:p>
          <a:p>
            <a:endParaRPr lang="en-US" sz="2000" dirty="0">
              <a:latin typeface="Corbel" panose="020B0503020204020204" pitchFamily="34" charset="0"/>
            </a:endParaRPr>
          </a:p>
          <a:p>
            <a:r>
              <a:rPr lang="en-US" sz="2000" dirty="0" smtClean="0">
                <a:latin typeface="Corbel" panose="020B0503020204020204" pitchFamily="34" charset="0"/>
              </a:rPr>
              <a:t>Better: Wrote press releases about upcoming events to enhance publicity and increase competition</a:t>
            </a:r>
          </a:p>
          <a:p>
            <a:endParaRPr lang="en-US" sz="2000" dirty="0">
              <a:latin typeface="Corbel" panose="020B0503020204020204" pitchFamily="34" charset="0"/>
            </a:endParaRPr>
          </a:p>
          <a:p>
            <a:r>
              <a:rPr lang="en-US" sz="2000" dirty="0" smtClean="0">
                <a:latin typeface="Corbel" panose="020B0503020204020204" pitchFamily="34" charset="0"/>
              </a:rPr>
              <a:t>Best: Wrote 15 press releases detailing upcoming events which were sent to 100 local media outlets to raise publicity and attract up to 2,000 community members to a movie premier</a:t>
            </a:r>
            <a:endParaRPr lang="en-US" sz="20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2000" i="1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7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 Resume Section Headings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142353"/>
            <a:ext cx="7633742" cy="3124592"/>
          </a:xfrm>
        </p:spPr>
        <p:txBody>
          <a:bodyPr numCol="2">
            <a:normAutofit/>
          </a:bodyPr>
          <a:lstStyle/>
          <a:p>
            <a:r>
              <a:rPr lang="en-US" sz="2100" dirty="0"/>
              <a:t>Summary of qualifications</a:t>
            </a:r>
          </a:p>
          <a:p>
            <a:r>
              <a:rPr lang="en-US" sz="2100" dirty="0"/>
              <a:t>Education/training</a:t>
            </a:r>
          </a:p>
          <a:p>
            <a:r>
              <a:rPr lang="en-US" sz="2100" dirty="0"/>
              <a:t>Related experience/skills</a:t>
            </a:r>
          </a:p>
          <a:p>
            <a:r>
              <a:rPr lang="en-US" sz="2100" dirty="0"/>
              <a:t>Other experience</a:t>
            </a:r>
          </a:p>
          <a:p>
            <a:r>
              <a:rPr lang="en-US" sz="2100" dirty="0"/>
              <a:t>Honors, awards, scholarships</a:t>
            </a:r>
          </a:p>
          <a:p>
            <a:r>
              <a:rPr lang="en-US" sz="2100" dirty="0"/>
              <a:t>Organizations and activities</a:t>
            </a:r>
          </a:p>
          <a:p>
            <a:r>
              <a:rPr lang="en-US" sz="2100" dirty="0"/>
              <a:t>Military experience</a:t>
            </a:r>
          </a:p>
          <a:p>
            <a:r>
              <a:rPr lang="en-US" sz="2100" dirty="0"/>
              <a:t>Employment history</a:t>
            </a:r>
          </a:p>
          <a:p>
            <a:r>
              <a:rPr lang="en-US" sz="2100" dirty="0"/>
              <a:t>Professional development</a:t>
            </a:r>
          </a:p>
          <a:p>
            <a:r>
              <a:rPr lang="en-US" sz="2100" dirty="0"/>
              <a:t>Professional service</a:t>
            </a:r>
          </a:p>
          <a:p>
            <a:r>
              <a:rPr lang="en-US" sz="2100" dirty="0"/>
              <a:t>Presentations and Papers</a:t>
            </a:r>
          </a:p>
          <a:p>
            <a:r>
              <a:rPr lang="en-US" sz="2100" dirty="0"/>
              <a:t>Technical knowledge/experience</a:t>
            </a:r>
          </a:p>
          <a:p>
            <a:r>
              <a:rPr lang="en-US" sz="2100" dirty="0"/>
              <a:t>Computer Science Projects</a:t>
            </a:r>
          </a:p>
          <a:p>
            <a:r>
              <a:rPr lang="en-US" sz="2100" dirty="0"/>
              <a:t>Professional affiliations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2527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Sample Computer Science Resume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Sample Computer Science Resume</a:t>
            </a:r>
          </a:p>
          <a:p>
            <a:pPr algn="ctr">
              <a:buNone/>
            </a:pPr>
            <a:endParaRPr lang="en-US" sz="1400" dirty="0">
              <a:latin typeface="Corbel" panose="020B0503020204020204" pitchFamily="34" charset="0"/>
            </a:endParaRPr>
          </a:p>
          <a:p>
            <a:r>
              <a:rPr lang="en-US" sz="1800" dirty="0" smtClean="0">
                <a:latin typeface="Corbel" panose="020B0503020204020204" pitchFamily="34" charset="0"/>
              </a:rPr>
              <a:t>List names of relevant computer science courses</a:t>
            </a:r>
            <a:endParaRPr lang="en-US" sz="1800" dirty="0">
              <a:latin typeface="Corbel" panose="020B0503020204020204" pitchFamily="34" charset="0"/>
            </a:endParaRPr>
          </a:p>
          <a:p>
            <a:r>
              <a:rPr lang="en-US" sz="1800" dirty="0" smtClean="0">
                <a:latin typeface="Corbel" panose="020B0503020204020204" pitchFamily="34" charset="0"/>
              </a:rPr>
              <a:t>Have a Technical Skills section</a:t>
            </a:r>
            <a:endParaRPr lang="en-US" sz="1800" dirty="0">
              <a:latin typeface="Corbel" panose="020B0503020204020204" pitchFamily="34" charset="0"/>
            </a:endParaRPr>
          </a:p>
          <a:p>
            <a:r>
              <a:rPr lang="en-US" sz="1800" dirty="0" smtClean="0">
                <a:latin typeface="Corbel" panose="020B0503020204020204" pitchFamily="34" charset="0"/>
              </a:rPr>
              <a:t>Describe technical projects done in classes, internships, jobs, etc. </a:t>
            </a:r>
          </a:p>
          <a:p>
            <a:r>
              <a:rPr lang="en-US" sz="1800" dirty="0" smtClean="0">
                <a:latin typeface="Corbel" panose="020B0503020204020204" pitchFamily="34" charset="0"/>
              </a:rPr>
              <a:t>Sample computer science resume is at: </a:t>
            </a:r>
          </a:p>
          <a:p>
            <a:endParaRPr lang="en-US" sz="1800" dirty="0">
              <a:latin typeface="Corbel" panose="020B0503020204020204" pitchFamily="34" charset="0"/>
            </a:endParaRPr>
          </a:p>
          <a:p>
            <a:r>
              <a:rPr lang="en-US" sz="1800" dirty="0">
                <a:latin typeface="Corbel" panose="020B0503020204020204" pitchFamily="34" charset="0"/>
                <a:hlinkClick r:id="rId2" action="ppaction://hlinkfile"/>
              </a:rPr>
              <a:t>file:///D:/Files/UW%20Whitewater/Career%20Handouts/Resume%20Interview%20Networking/Resume%20Cover%20Letter/Resumes%20By%20Career%20Cluster%20&amp;%</a:t>
            </a:r>
            <a:r>
              <a:rPr lang="en-US" sz="1800" dirty="0" smtClean="0">
                <a:latin typeface="Corbel" panose="020B0503020204020204" pitchFamily="34" charset="0"/>
                <a:hlinkClick r:id="rId2" action="ppaction://hlinkfile"/>
              </a:rPr>
              <a:t>20General/IT%20Technology/Sample%20CS%20Resume.htm</a:t>
            </a:r>
            <a:endParaRPr lang="en-US" sz="1800" dirty="0" smtClean="0">
              <a:latin typeface="Corbel" panose="020B0503020204020204" pitchFamily="34" charset="0"/>
            </a:endParaRPr>
          </a:p>
          <a:p>
            <a:endParaRPr lang="en-US" sz="1800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endParaRPr lang="en-US" sz="1800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sz="2400" b="1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49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       </a:t>
            </a:r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Resume 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Resume Resources </a:t>
            </a:r>
          </a:p>
          <a:p>
            <a:pPr marL="0" indent="0" algn="ctr">
              <a:buNone/>
            </a:pPr>
            <a:endParaRPr lang="en-US" b="1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b="1" dirty="0">
                <a:latin typeface="Corbel" panose="020B0503020204020204" pitchFamily="34" charset="0"/>
                <a:hlinkClick r:id="rId2"/>
              </a:rPr>
              <a:t>http://</a:t>
            </a:r>
            <a:r>
              <a:rPr lang="en-US" b="1" dirty="0" smtClean="0">
                <a:latin typeface="Corbel" panose="020B0503020204020204" pitchFamily="34" charset="0"/>
                <a:hlinkClick r:id="rId2"/>
              </a:rPr>
              <a:t>www.uww.edu/career-and-leadership-development/career-resources/resumes</a:t>
            </a: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sz="2400" b="1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978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Cover Letters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8800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sz="5400" b="1" dirty="0" smtClean="0">
                <a:latin typeface="Corbel" panose="020B0503020204020204" pitchFamily="34" charset="0"/>
              </a:rPr>
              <a:t>Cover Letters</a:t>
            </a:r>
          </a:p>
          <a:p>
            <a:pPr algn="ctr">
              <a:buNone/>
            </a:pPr>
            <a:endParaRPr lang="en-US" sz="1600" b="1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</a:t>
            </a:r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Cover Letter Outline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024964"/>
            <a:ext cx="7633742" cy="3793525"/>
          </a:xfrm>
        </p:spPr>
        <p:txBody>
          <a:bodyPr>
            <a:normAutofit lnSpcReduction="10000"/>
          </a:bodyPr>
          <a:lstStyle/>
          <a:p>
            <a:endParaRPr lang="en-US" sz="1800" dirty="0" smtClean="0"/>
          </a:p>
          <a:p>
            <a:r>
              <a:rPr lang="en-US" sz="1800" dirty="0" smtClean="0"/>
              <a:t>First </a:t>
            </a:r>
            <a:r>
              <a:rPr lang="en-US" sz="1800" dirty="0"/>
              <a:t>paragraph</a:t>
            </a:r>
          </a:p>
          <a:p>
            <a:pPr lvl="1"/>
            <a:r>
              <a:rPr lang="en-US" sz="1650" dirty="0"/>
              <a:t>Standard greeting: Dear Ms. (Mr., Dr.) Smith or Greetings</a:t>
            </a:r>
          </a:p>
          <a:p>
            <a:pPr lvl="1"/>
            <a:r>
              <a:rPr lang="en-US" sz="1650" dirty="0"/>
              <a:t>Introduce yourself and </a:t>
            </a:r>
            <a:r>
              <a:rPr lang="en-US" sz="1650" dirty="0" smtClean="0"/>
              <a:t>state your interest in the position </a:t>
            </a:r>
            <a:r>
              <a:rPr lang="en-US" sz="1650" dirty="0"/>
              <a:t>– be specific!</a:t>
            </a:r>
          </a:p>
          <a:p>
            <a:r>
              <a:rPr lang="en-US" sz="1800" dirty="0"/>
              <a:t>Middle paragraph(s)</a:t>
            </a:r>
          </a:p>
          <a:p>
            <a:pPr lvl="1"/>
            <a:r>
              <a:rPr lang="en-US" sz="1650" dirty="0"/>
              <a:t>Explain why you should be interviewed, why you want this </a:t>
            </a:r>
            <a:r>
              <a:rPr lang="en-US" sz="1650" dirty="0" smtClean="0"/>
              <a:t>position</a:t>
            </a:r>
            <a:endParaRPr lang="en-US" sz="1650" dirty="0"/>
          </a:p>
          <a:p>
            <a:pPr lvl="1"/>
            <a:r>
              <a:rPr lang="en-US" sz="1650" dirty="0" smtClean="0"/>
              <a:t>Summarize </a:t>
            </a:r>
            <a:r>
              <a:rPr lang="en-US" sz="1650" dirty="0"/>
              <a:t>related </a:t>
            </a:r>
            <a:r>
              <a:rPr lang="en-US" sz="1650" dirty="0" smtClean="0"/>
              <a:t>experience, strengths &amp; skills</a:t>
            </a:r>
            <a:endParaRPr lang="en-US" sz="1650" dirty="0"/>
          </a:p>
          <a:p>
            <a:pPr lvl="1"/>
            <a:r>
              <a:rPr lang="en-US" sz="1650" dirty="0"/>
              <a:t>Refer </a:t>
            </a:r>
            <a:r>
              <a:rPr lang="en-US" sz="1650" dirty="0" smtClean="0"/>
              <a:t>to, </a:t>
            </a:r>
            <a:r>
              <a:rPr lang="en-US" sz="1650" dirty="0"/>
              <a:t>but don’t </a:t>
            </a:r>
            <a:r>
              <a:rPr lang="en-US" sz="1650" dirty="0" smtClean="0"/>
              <a:t>repeat what is on </a:t>
            </a:r>
            <a:r>
              <a:rPr lang="en-US" sz="1650" dirty="0"/>
              <a:t>your </a:t>
            </a:r>
            <a:r>
              <a:rPr lang="en-US" sz="1650" dirty="0" smtClean="0"/>
              <a:t>resume</a:t>
            </a:r>
          </a:p>
          <a:p>
            <a:pPr lvl="1"/>
            <a:r>
              <a:rPr lang="en-US" sz="1650" dirty="0" smtClean="0"/>
              <a:t>Mention any specific aspects about the organization that draws you to it </a:t>
            </a:r>
            <a:endParaRPr lang="en-US" sz="1650" dirty="0"/>
          </a:p>
          <a:p>
            <a:r>
              <a:rPr lang="en-US" sz="1800" dirty="0"/>
              <a:t>Closing paragraph</a:t>
            </a:r>
          </a:p>
          <a:p>
            <a:pPr lvl="1"/>
            <a:r>
              <a:rPr lang="en-US" sz="1650" dirty="0" smtClean="0"/>
              <a:t>Summarize &amp; restate your interest in the position</a:t>
            </a:r>
          </a:p>
          <a:p>
            <a:pPr lvl="1"/>
            <a:r>
              <a:rPr lang="en-US" sz="1650" dirty="0" smtClean="0"/>
              <a:t>Thank the employer for their consideration, provide your </a:t>
            </a:r>
            <a:r>
              <a:rPr lang="en-US" sz="1650" dirty="0"/>
              <a:t>contact information</a:t>
            </a:r>
          </a:p>
          <a:p>
            <a:r>
              <a:rPr lang="en-US" sz="1800" dirty="0"/>
              <a:t>End with </a:t>
            </a:r>
            <a:r>
              <a:rPr lang="en-US" sz="1800" dirty="0" smtClean="0"/>
              <a:t>Sincerely and  your name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136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       </a:t>
            </a:r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Cover Letter 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Cover Letter Resources </a:t>
            </a:r>
          </a:p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b="1" dirty="0">
                <a:latin typeface="Corbel" panose="020B0503020204020204" pitchFamily="34" charset="0"/>
                <a:hlinkClick r:id="rId2"/>
              </a:rPr>
              <a:t>http://</a:t>
            </a:r>
            <a:r>
              <a:rPr lang="en-US" b="1" dirty="0" smtClean="0">
                <a:latin typeface="Corbel" panose="020B0503020204020204" pitchFamily="34" charset="0"/>
                <a:hlinkClick r:id="rId2"/>
              </a:rPr>
              <a:t>www.uww.edu/career-and-leadership-development/career-resources/cover-letters</a:t>
            </a: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sz="2400" b="1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951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Here </a:t>
            </a:r>
            <a:r>
              <a:rPr lang="en-US" sz="3600" b="1" dirty="0">
                <a:solidFill>
                  <a:schemeClr val="bg1"/>
                </a:solidFill>
                <a:latin typeface="Corbel" panose="020B0503020204020204" pitchFamily="34" charset="0"/>
              </a:rPr>
              <a:t>to Help!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here to help!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Greg Iaccarino | L&amp;S Career Counselor </a:t>
            </a:r>
            <a:br>
              <a:rPr lang="en-US" sz="2400" dirty="0"/>
            </a:br>
            <a:r>
              <a:rPr lang="en-US" sz="2400" dirty="0"/>
              <a:t>University of Wisconsin-Whitewater</a:t>
            </a:r>
            <a:br>
              <a:rPr lang="en-US" sz="2400" dirty="0"/>
            </a:br>
            <a:r>
              <a:rPr lang="en-US" sz="2400" b="1" dirty="0"/>
              <a:t>Career &amp; Leadership Development</a:t>
            </a:r>
            <a:r>
              <a:rPr lang="en-US" sz="2400" dirty="0"/>
              <a:t> – </a:t>
            </a:r>
            <a:r>
              <a:rPr lang="en-US" sz="2400" i="1" dirty="0"/>
              <a:t>“Helping Students Achieve Their Dreams”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800 W. Main Street | UC 146</a:t>
            </a:r>
            <a:br>
              <a:rPr lang="en-US" sz="2400" dirty="0"/>
            </a:br>
            <a:r>
              <a:rPr lang="en-US" sz="2400" dirty="0"/>
              <a:t>(262) 472-1514 | </a:t>
            </a:r>
            <a:r>
              <a:rPr lang="en-US" sz="2400" b="1" dirty="0"/>
              <a:t>FOR APPOINTMENTS CALL: (262) 472-1471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hlinkClick r:id="rId2"/>
              </a:rPr>
              <a:t>iaccarig@uww.edu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b="1" i="1" dirty="0">
                <a:latin typeface="Corbel" panose="020B0503020204020204" pitchFamily="34" charset="0"/>
              </a:rPr>
              <a:t>Thank You!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26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    Career &amp; Leadership Development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Career </a:t>
            </a:r>
            <a:r>
              <a:rPr lang="en-US" b="1" dirty="0">
                <a:latin typeface="Corbel" panose="020B0503020204020204" pitchFamily="34" charset="0"/>
              </a:rPr>
              <a:t>&amp; Leadership </a:t>
            </a:r>
            <a:r>
              <a:rPr lang="en-US" b="1" dirty="0" smtClean="0">
                <a:latin typeface="Corbel" panose="020B0503020204020204" pitchFamily="34" charset="0"/>
              </a:rPr>
              <a:t>Development</a:t>
            </a:r>
          </a:p>
          <a:p>
            <a:endParaRPr lang="en-US" b="1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dirty="0">
                <a:latin typeface="Corbel" panose="020B0503020204020204" pitchFamily="34" charset="0"/>
              </a:rPr>
              <a:t>University Center, Room 146</a:t>
            </a:r>
          </a:p>
          <a:p>
            <a:pPr algn="ctr">
              <a:buNone/>
            </a:pPr>
            <a:r>
              <a:rPr lang="en-US" dirty="0">
                <a:latin typeface="Corbel" panose="020B0503020204020204" pitchFamily="34" charset="0"/>
              </a:rPr>
              <a:t>262.472.1471</a:t>
            </a:r>
          </a:p>
          <a:p>
            <a:pPr algn="ctr">
              <a:buNone/>
            </a:pPr>
            <a:r>
              <a:rPr lang="en-US" dirty="0">
                <a:latin typeface="Corbel" panose="020B0503020204020204" pitchFamily="34" charset="0"/>
              </a:rPr>
              <a:t>career@uww.edu</a:t>
            </a:r>
          </a:p>
          <a:p>
            <a:pPr algn="ctr">
              <a:buNone/>
            </a:pPr>
            <a:endParaRPr lang="en-US" sz="12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2000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u="sng" dirty="0">
                <a:latin typeface="Corbel" panose="020B0503020204020204" pitchFamily="34" charset="0"/>
                <a:hlinkClick r:id="rId2"/>
              </a:rPr>
              <a:t>http://www.uww.edu/career</a:t>
            </a:r>
            <a:endParaRPr lang="en-US" u="sng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Career &amp; Leadership Development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Career </a:t>
            </a:r>
            <a:r>
              <a:rPr lang="en-US" b="1" dirty="0">
                <a:latin typeface="Corbel" panose="020B0503020204020204" pitchFamily="34" charset="0"/>
              </a:rPr>
              <a:t>&amp; Leadership </a:t>
            </a:r>
            <a:r>
              <a:rPr lang="en-US" b="1" dirty="0" smtClean="0">
                <a:latin typeface="Corbel" panose="020B0503020204020204" pitchFamily="34" charset="0"/>
              </a:rPr>
              <a:t>Development</a:t>
            </a:r>
          </a:p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Can Help You With</a:t>
            </a:r>
          </a:p>
          <a:p>
            <a:pPr algn="ctr">
              <a:buNone/>
            </a:pPr>
            <a:endParaRPr lang="en-US" sz="1600" b="1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Developing a Resume &amp; Cover Letter </a:t>
            </a: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800" b="1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Preparing for Interviews (and Practicing for Interviews)</a:t>
            </a: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800" b="1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Exploring Careers</a:t>
            </a: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800" b="1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Conducting </a:t>
            </a:r>
            <a:r>
              <a:rPr lang="en-US" sz="1800" dirty="0">
                <a:latin typeface="Corbel" panose="020B0503020204020204" pitchFamily="34" charset="0"/>
              </a:rPr>
              <a:t>an Effective </a:t>
            </a:r>
            <a:r>
              <a:rPr lang="en-US" sz="1800" dirty="0" smtClean="0">
                <a:latin typeface="Corbel" panose="020B0503020204020204" pitchFamily="34" charset="0"/>
              </a:rPr>
              <a:t>Internship &amp; Job Search</a:t>
            </a:r>
          </a:p>
          <a:p>
            <a:pPr algn="ctr">
              <a:buNone/>
            </a:pPr>
            <a:endParaRPr lang="en-US" sz="1800" dirty="0" smtClean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Researching Graduate &amp; Professional School Options</a:t>
            </a: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Resumes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8800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Corbel" panose="020B0503020204020204" pitchFamily="34" charset="0"/>
              </a:rPr>
              <a:t>Resumes</a:t>
            </a:r>
          </a:p>
          <a:p>
            <a:pPr algn="ctr">
              <a:buNone/>
            </a:pPr>
            <a:endParaRPr lang="en-US" sz="1600" b="1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2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Purpose of Resumes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Purpose of Resumes</a:t>
            </a:r>
          </a:p>
          <a:p>
            <a:pPr algn="ctr">
              <a:buNone/>
            </a:pPr>
            <a:endParaRPr lang="en-US" sz="1600" b="1" dirty="0" smtClean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To describe your skills and accomplishments in the following experiences:</a:t>
            </a:r>
          </a:p>
          <a:p>
            <a:pPr algn="ctr">
              <a:buNone/>
            </a:pPr>
            <a:endParaRPr lang="en-US" sz="1800" dirty="0" smtClean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Employment </a:t>
            </a: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Education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Internships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Research/Field Work/Presentations/Publications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Volunteering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Campus Involvement &amp; Organizations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Honors, Awards, Scholarships</a:t>
            </a: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800" b="1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2000" i="1" dirty="0" smtClean="0">
                <a:latin typeface="Corbel" panose="020B0503020204020204" pitchFamily="34" charset="0"/>
              </a:rPr>
              <a:t>Most of all, to land an interview for a position! </a:t>
            </a: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Types of Resumes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Types of Resumes</a:t>
            </a:r>
          </a:p>
          <a:p>
            <a:r>
              <a:rPr lang="en-US" sz="1800" dirty="0">
                <a:latin typeface="Corbel" panose="020B0503020204020204" pitchFamily="34" charset="0"/>
              </a:rPr>
              <a:t>Chronological</a:t>
            </a:r>
          </a:p>
          <a:p>
            <a:pPr lvl="1"/>
            <a:r>
              <a:rPr lang="en-US" sz="1800" dirty="0">
                <a:latin typeface="Corbel" panose="020B0503020204020204" pitchFamily="34" charset="0"/>
              </a:rPr>
              <a:t>Arranges information in reverse chronological (most recent first) order</a:t>
            </a:r>
          </a:p>
          <a:p>
            <a:pPr lvl="1"/>
            <a:r>
              <a:rPr lang="en-US" sz="1800" dirty="0">
                <a:latin typeface="Corbel" panose="020B0503020204020204" pitchFamily="34" charset="0"/>
              </a:rPr>
              <a:t>More relevant of education or work history listed first</a:t>
            </a:r>
          </a:p>
          <a:p>
            <a:r>
              <a:rPr lang="en-US" sz="1800" dirty="0">
                <a:latin typeface="Corbel" panose="020B0503020204020204" pitchFamily="34" charset="0"/>
              </a:rPr>
              <a:t>Functional</a:t>
            </a:r>
          </a:p>
          <a:p>
            <a:pPr lvl="1"/>
            <a:r>
              <a:rPr lang="en-US" sz="1800" dirty="0">
                <a:latin typeface="Corbel" panose="020B0503020204020204" pitchFamily="34" charset="0"/>
              </a:rPr>
              <a:t>Organized by skill-based headings: </a:t>
            </a:r>
            <a:r>
              <a:rPr lang="en-US" sz="1800" dirty="0" smtClean="0">
                <a:latin typeface="Corbel" panose="020B0503020204020204" pitchFamily="34" charset="0"/>
              </a:rPr>
              <a:t>Leadership </a:t>
            </a:r>
            <a:r>
              <a:rPr lang="en-US" sz="1800" dirty="0">
                <a:latin typeface="Corbel" panose="020B0503020204020204" pitchFamily="34" charset="0"/>
              </a:rPr>
              <a:t>Skills, </a:t>
            </a:r>
            <a:r>
              <a:rPr lang="en-US" sz="1800" dirty="0" smtClean="0">
                <a:latin typeface="Corbel" panose="020B0503020204020204" pitchFamily="34" charset="0"/>
              </a:rPr>
              <a:t>Research Experience</a:t>
            </a:r>
            <a:endParaRPr lang="en-US" sz="1800" dirty="0">
              <a:latin typeface="Corbel" panose="020B0503020204020204" pitchFamily="34" charset="0"/>
            </a:endParaRPr>
          </a:p>
          <a:p>
            <a:pPr lvl="1"/>
            <a:r>
              <a:rPr lang="en-US" sz="1800" dirty="0">
                <a:latin typeface="Corbel" panose="020B0503020204020204" pitchFamily="34" charset="0"/>
              </a:rPr>
              <a:t>Useful when there are gaps in employment or limited experience</a:t>
            </a:r>
          </a:p>
          <a:p>
            <a:r>
              <a:rPr lang="en-US" sz="1800" dirty="0">
                <a:latin typeface="Corbel" panose="020B0503020204020204" pitchFamily="34" charset="0"/>
              </a:rPr>
              <a:t>Combination</a:t>
            </a:r>
          </a:p>
          <a:p>
            <a:pPr lvl="1"/>
            <a:r>
              <a:rPr lang="en-US" sz="1800" dirty="0">
                <a:latin typeface="Corbel" panose="020B0503020204020204" pitchFamily="34" charset="0"/>
              </a:rPr>
              <a:t>Summary of qualifications, highlights, accomplishments</a:t>
            </a:r>
          </a:p>
          <a:p>
            <a:pPr lvl="1"/>
            <a:r>
              <a:rPr lang="en-US" sz="1800" dirty="0" smtClean="0">
                <a:latin typeface="Corbel" panose="020B0503020204020204" pitchFamily="34" charset="0"/>
              </a:rPr>
              <a:t>Work/Internship/Volunteer Experiences grouped under skill headings</a:t>
            </a:r>
            <a:endParaRPr lang="en-US" sz="1800" dirty="0">
              <a:latin typeface="Corbel" panose="020B0503020204020204" pitchFamily="34" charset="0"/>
            </a:endParaRPr>
          </a:p>
          <a:p>
            <a:pPr lvl="1"/>
            <a:r>
              <a:rPr lang="en-US" sz="1800" dirty="0">
                <a:latin typeface="Corbel" panose="020B0503020204020204" pitchFamily="34" charset="0"/>
              </a:rPr>
              <a:t>Education, memberships, affiliations</a:t>
            </a:r>
          </a:p>
          <a:p>
            <a:pPr algn="ctr">
              <a:buNone/>
            </a:pPr>
            <a:endParaRPr lang="en-US" sz="1600" b="1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800" b="1" dirty="0" smtClean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800" b="1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 smtClean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4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Resume Format &amp; Structure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Resume Format &amp; Structure</a:t>
            </a:r>
          </a:p>
          <a:p>
            <a:pPr algn="ctr">
              <a:buNone/>
            </a:pPr>
            <a:endParaRPr lang="en-US" sz="1600" dirty="0">
              <a:latin typeface="Corbel" panose="020B0503020204020204" pitchFamily="34" charset="0"/>
            </a:endParaRPr>
          </a:p>
          <a:p>
            <a:r>
              <a:rPr lang="en-US" sz="2000" dirty="0"/>
              <a:t>Use a readable font and font </a:t>
            </a:r>
            <a:r>
              <a:rPr lang="en-US" sz="2000" dirty="0" smtClean="0"/>
              <a:t>size (e.g., Arial, Calibri, Times New Roman)</a:t>
            </a:r>
            <a:endParaRPr lang="en-US" sz="2000" dirty="0"/>
          </a:p>
          <a:p>
            <a:r>
              <a:rPr lang="en-US" sz="2000" dirty="0"/>
              <a:t>Leave white space</a:t>
            </a:r>
          </a:p>
          <a:p>
            <a:r>
              <a:rPr lang="en-US" sz="2000" dirty="0"/>
              <a:t>Reasonable </a:t>
            </a:r>
            <a:r>
              <a:rPr lang="en-US" sz="2000" dirty="0" smtClean="0"/>
              <a:t>margins (1 inch on all sides)</a:t>
            </a:r>
            <a:endParaRPr lang="en-US" sz="2000" dirty="0"/>
          </a:p>
          <a:p>
            <a:r>
              <a:rPr lang="en-US" sz="2000" dirty="0"/>
              <a:t>Write out everything (no abbreviations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Start descriptive lines of experiences with action/power verbs</a:t>
            </a:r>
          </a:p>
          <a:p>
            <a:r>
              <a:rPr lang="en-US" sz="2000" dirty="0" smtClean="0"/>
              <a:t>Focus descriptive lines on specific duties, accomplishments &amp; skills gained</a:t>
            </a:r>
            <a:endParaRPr lang="en-US" sz="2000" dirty="0"/>
          </a:p>
          <a:p>
            <a:r>
              <a:rPr lang="en-US" sz="2000" dirty="0"/>
              <a:t>Use </a:t>
            </a:r>
            <a:r>
              <a:rPr lang="en-US" sz="2000" dirty="0" smtClean="0"/>
              <a:t>PDF version </a:t>
            </a:r>
            <a:r>
              <a:rPr lang="en-US" sz="2000" dirty="0"/>
              <a:t>for digital </a:t>
            </a:r>
            <a:r>
              <a:rPr lang="en-US" sz="2000" dirty="0" smtClean="0"/>
              <a:t>upload/email (PDF format stays the same)</a:t>
            </a:r>
          </a:p>
          <a:p>
            <a:r>
              <a:rPr lang="en-US" sz="2000" dirty="0" smtClean="0"/>
              <a:t>Ask career advisors and professionals in your field to proofread! </a:t>
            </a:r>
            <a:endParaRPr lang="en-US" sz="2000" dirty="0"/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3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Power Verbs on Resumes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Power Verbs on Resumes</a:t>
            </a:r>
          </a:p>
          <a:p>
            <a:pPr algn="ctr">
              <a:buNone/>
            </a:pPr>
            <a:endParaRPr lang="en-US" sz="1600" dirty="0">
              <a:latin typeface="Corbel" panose="020B0503020204020204" pitchFamily="34" charset="0"/>
            </a:endParaRPr>
          </a:p>
          <a:p>
            <a:r>
              <a:rPr lang="en-US" sz="2000" dirty="0" smtClean="0">
                <a:latin typeface="Corbel" panose="020B0503020204020204" pitchFamily="34" charset="0"/>
              </a:rPr>
              <a:t>Power verbs are listed at the beginning of descriptive lines that describe specific duties &amp; accomplishments for each experience</a:t>
            </a:r>
          </a:p>
          <a:p>
            <a:r>
              <a:rPr lang="en-US" sz="2000" dirty="0" smtClean="0">
                <a:latin typeface="Corbel" panose="020B0503020204020204" pitchFamily="34" charset="0"/>
              </a:rPr>
              <a:t>Avoid using the same verb several times</a:t>
            </a:r>
          </a:p>
          <a:p>
            <a:r>
              <a:rPr lang="en-US" sz="2000" dirty="0" smtClean="0">
                <a:latin typeface="Corbel" panose="020B0503020204020204" pitchFamily="34" charset="0"/>
              </a:rPr>
              <a:t>Be aware of shifting tenses (use present or past tense) </a:t>
            </a:r>
          </a:p>
          <a:p>
            <a:endParaRPr lang="en-US" sz="2000" dirty="0" smtClean="0">
              <a:latin typeface="Corbel" panose="020B0503020204020204" pitchFamily="34" charset="0"/>
            </a:endParaRPr>
          </a:p>
          <a:p>
            <a:r>
              <a:rPr lang="en-US" sz="2000" dirty="0" smtClean="0">
                <a:latin typeface="Corbel" panose="020B0503020204020204" pitchFamily="34" charset="0"/>
              </a:rPr>
              <a:t>List of Power Verbs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https://www.resume-resource.com/resume-power-verbs-synonyms/</a:t>
            </a:r>
            <a:endParaRPr lang="en-US" sz="18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</a:t>
            </a:r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Resume Bullet Points &amp; Lines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Resume Bullet Points &amp; Descriptive Lines</a:t>
            </a:r>
          </a:p>
          <a:p>
            <a:pPr algn="ctr">
              <a:buNone/>
            </a:pPr>
            <a:endParaRPr lang="en-US" sz="1600" dirty="0">
              <a:latin typeface="Corbel" panose="020B0503020204020204" pitchFamily="34" charset="0"/>
            </a:endParaRPr>
          </a:p>
          <a:p>
            <a:r>
              <a:rPr lang="en-US" sz="2000" dirty="0" smtClean="0">
                <a:latin typeface="Corbel" panose="020B0503020204020204" pitchFamily="34" charset="0"/>
              </a:rPr>
              <a:t>Describe what you have done</a:t>
            </a:r>
          </a:p>
          <a:p>
            <a:r>
              <a:rPr lang="en-US" sz="2000" dirty="0" smtClean="0">
                <a:latin typeface="Corbel" panose="020B0503020204020204" pitchFamily="34" charset="0"/>
              </a:rPr>
              <a:t>Quantify your work</a:t>
            </a:r>
          </a:p>
          <a:p>
            <a:r>
              <a:rPr lang="en-US" sz="2000" dirty="0" smtClean="0">
                <a:latin typeface="Corbel" panose="020B0503020204020204" pitchFamily="34" charset="0"/>
              </a:rPr>
              <a:t>Measure results or accomplishments</a:t>
            </a:r>
          </a:p>
          <a:p>
            <a:r>
              <a:rPr lang="en-US" sz="2000" dirty="0" smtClean="0">
                <a:latin typeface="Corbel" panose="020B0503020204020204" pitchFamily="34" charset="0"/>
              </a:rPr>
              <a:t>Include a mix of shorter and longer, more descriptive items</a:t>
            </a:r>
          </a:p>
          <a:p>
            <a:r>
              <a:rPr lang="en-US" sz="2000" dirty="0" smtClean="0">
                <a:latin typeface="Corbel" panose="020B0503020204020204" pitchFamily="34" charset="0"/>
              </a:rPr>
              <a:t>Sample Bullet Points &amp; Descriptive Lines are at:</a:t>
            </a:r>
          </a:p>
          <a:p>
            <a:pPr marL="0" indent="0">
              <a:buNone/>
            </a:pPr>
            <a:endParaRPr lang="en-US" sz="2000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http://hackcareer.com/bullet-point/</a:t>
            </a:r>
            <a:endParaRPr lang="en-US" sz="2000" dirty="0"/>
          </a:p>
          <a:p>
            <a:pPr marL="0" indent="0"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5080</TotalTime>
  <Words>698</Words>
  <Application>Microsoft Office PowerPoint</Application>
  <PresentationFormat>On-screen Show (4:3)</PresentationFormat>
  <Paragraphs>191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Corbel</vt:lpstr>
      <vt:lpstr>Trajan Pro</vt:lpstr>
      <vt:lpstr>Office Theme</vt:lpstr>
      <vt:lpstr>PowerPoint Presentation</vt:lpstr>
      <vt:lpstr>                                Career &amp; Leadership Development</vt:lpstr>
      <vt:lpstr>                            Career &amp; Leadership Development  </vt:lpstr>
      <vt:lpstr>                            Resumes </vt:lpstr>
      <vt:lpstr>                            Purpose of Resumes  </vt:lpstr>
      <vt:lpstr>                            Types of Resumes  </vt:lpstr>
      <vt:lpstr>                            Resume Format &amp; Structure  </vt:lpstr>
      <vt:lpstr>                            Power Verbs on Resumes  </vt:lpstr>
      <vt:lpstr>                            Resume Bullet Points &amp; Lines  </vt:lpstr>
      <vt:lpstr>                            Resume Bullet Points &amp; Lines  </vt:lpstr>
      <vt:lpstr>                             Resume Section Headings</vt:lpstr>
      <vt:lpstr>                                   Sample Computer Science Resume</vt:lpstr>
      <vt:lpstr>                                   Resume Resources</vt:lpstr>
      <vt:lpstr>                            Cover Letters  </vt:lpstr>
      <vt:lpstr>                  Cover Letter Outline</vt:lpstr>
      <vt:lpstr>                                   Cover Letter Resources</vt:lpstr>
      <vt:lpstr>                 Here to Help!</vt:lpstr>
    </vt:vector>
  </TitlesOfParts>
  <Company>UW-Whitewater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UWW Staff</dc:creator>
  <cp:lastModifiedBy>Iaccarino, Greg J</cp:lastModifiedBy>
  <cp:revision>369</cp:revision>
  <cp:lastPrinted>2011-02-23T17:31:26Z</cp:lastPrinted>
  <dcterms:created xsi:type="dcterms:W3CDTF">2011-03-24T18:12:39Z</dcterms:created>
  <dcterms:modified xsi:type="dcterms:W3CDTF">2019-05-01T17:58:04Z</dcterms:modified>
</cp:coreProperties>
</file>